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notesMasterIdLst>
    <p:notesMasterId r:id="rId22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</p:sldIdLst>
  <p:sldSz cx="9144000" cy="6858000" type="screen4x3"/>
  <p:notesSz cx="6888163" cy="10021888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2" d="100"/>
          <a:sy n="82" d="100"/>
        </p:scale>
        <p:origin x="-1614" y="4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84871" cy="501094"/>
          </a:xfrm>
          <a:prstGeom prst="rect">
            <a:avLst/>
          </a:prstGeom>
        </p:spPr>
        <p:txBody>
          <a:bodyPr vert="horz" lIns="96625" tIns="48312" rIns="96625" bIns="48312" rtlCol="0"/>
          <a:lstStyle>
            <a:lvl1pPr algn="l">
              <a:defRPr sz="13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901698" y="0"/>
            <a:ext cx="2984871" cy="501094"/>
          </a:xfrm>
          <a:prstGeom prst="rect">
            <a:avLst/>
          </a:prstGeom>
        </p:spPr>
        <p:txBody>
          <a:bodyPr vert="horz" lIns="96625" tIns="48312" rIns="96625" bIns="48312" rtlCol="0"/>
          <a:lstStyle>
            <a:lvl1pPr algn="r">
              <a:defRPr sz="1300"/>
            </a:lvl1pPr>
          </a:lstStyle>
          <a:p>
            <a:fld id="{2722FC63-5059-4956-9695-FB29B9B783C2}" type="datetimeFigureOut">
              <a:rPr lang="ru-RU" smtClean="0"/>
              <a:pPr/>
              <a:t>04.12.2017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938213" y="750888"/>
            <a:ext cx="5011737" cy="37592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625" tIns="48312" rIns="96625" bIns="48312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8817" y="4760397"/>
            <a:ext cx="5510530" cy="4509850"/>
          </a:xfrm>
          <a:prstGeom prst="rect">
            <a:avLst/>
          </a:prstGeom>
        </p:spPr>
        <p:txBody>
          <a:bodyPr vert="horz" lIns="96625" tIns="48312" rIns="96625" bIns="48312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519054"/>
            <a:ext cx="2984871" cy="501094"/>
          </a:xfrm>
          <a:prstGeom prst="rect">
            <a:avLst/>
          </a:prstGeom>
        </p:spPr>
        <p:txBody>
          <a:bodyPr vert="horz" lIns="96625" tIns="48312" rIns="96625" bIns="48312" rtlCol="0" anchor="b"/>
          <a:lstStyle>
            <a:lvl1pPr algn="l">
              <a:defRPr sz="13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901698" y="9519054"/>
            <a:ext cx="2984871" cy="501094"/>
          </a:xfrm>
          <a:prstGeom prst="rect">
            <a:avLst/>
          </a:prstGeom>
        </p:spPr>
        <p:txBody>
          <a:bodyPr vert="horz" lIns="96625" tIns="48312" rIns="96625" bIns="48312" rtlCol="0" anchor="b"/>
          <a:lstStyle>
            <a:lvl1pPr algn="r">
              <a:defRPr sz="1300"/>
            </a:lvl1pPr>
          </a:lstStyle>
          <a:p>
            <a:fld id="{0980F62B-039C-4F9B-B4C3-69467F84C77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5973415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" name="Group 9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1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5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56001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04.12.2017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04.12.2017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4736592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14"/>
          <p:cNvSpPr>
            <a:spLocks/>
          </p:cNvSpPr>
          <p:nvPr/>
        </p:nvSpPr>
        <p:spPr bwMode="hidden">
          <a:xfrm>
            <a:off x="6047438" y="4203592"/>
            <a:ext cx="2876429" cy="714026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Freeform 18"/>
          <p:cNvSpPr>
            <a:spLocks/>
          </p:cNvSpPr>
          <p:nvPr/>
        </p:nvSpPr>
        <p:spPr bwMode="hidden">
          <a:xfrm>
            <a:off x="2619320" y="4075290"/>
            <a:ext cx="5544515" cy="850138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" name="Freeform 22"/>
          <p:cNvSpPr>
            <a:spLocks/>
          </p:cNvSpPr>
          <p:nvPr/>
        </p:nvSpPr>
        <p:spPr bwMode="hidden">
          <a:xfrm>
            <a:off x="2828728" y="4087562"/>
            <a:ext cx="5467980" cy="774272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" name="Freeform 26"/>
          <p:cNvSpPr>
            <a:spLocks/>
          </p:cNvSpPr>
          <p:nvPr/>
        </p:nvSpPr>
        <p:spPr bwMode="hidden">
          <a:xfrm>
            <a:off x="5609489" y="4074174"/>
            <a:ext cx="3308000" cy="651549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 useBgFill="1">
        <p:nvSpPr>
          <p:cNvPr id="13" name="Freeform 10"/>
          <p:cNvSpPr>
            <a:spLocks/>
          </p:cNvSpPr>
          <p:nvPr/>
        </p:nvSpPr>
        <p:spPr bwMode="hidden">
          <a:xfrm>
            <a:off x="211665" y="4058555"/>
            <a:ext cx="8723376" cy="1329874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32" y="2463560"/>
            <a:ext cx="77724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7365" y="1437448"/>
            <a:ext cx="6417734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04.12.2017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04.12.2017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2679192"/>
            <a:ext cx="3822192" cy="34472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679192"/>
            <a:ext cx="3822192" cy="34472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4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2" y="3429000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0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04.12.2017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04.12.2017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6" name="Group 5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29874"/>
            <a:chOff x="-3905251" y="4294188"/>
            <a:chExt cx="13027839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04.12.2017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04.12.2017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3581400"/>
            <a:ext cx="3352800" cy="1905001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grpSp>
        <p:nvGrpSpPr>
          <p:cNvPr id="2" name="Group 23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25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9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914400" y="2286000"/>
            <a:ext cx="33528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1962" y="1828800"/>
            <a:ext cx="3904076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0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4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4155" y="338667"/>
            <a:ext cx="3812645" cy="2429934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68333" y="2785533"/>
            <a:ext cx="3818467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04.12.2017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371600"/>
            <a:ext cx="356616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04.12.2017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/>
          <p:cNvSpPr/>
          <p:nvPr/>
        </p:nvSpPr>
        <p:spPr bwMode="hidden"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04.12.2017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grpSp>
        <p:nvGrpSpPr>
          <p:cNvPr id="15" name="Group 14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16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447800"/>
            <a:ext cx="2057400" cy="4487333"/>
          </a:xfrm>
        </p:spPr>
        <p:txBody>
          <a:bodyPr vert="eaVert" anchor="ctr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47800"/>
            <a:ext cx="6019800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2468880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8" name="Group 15"/>
          <p:cNvGrpSpPr>
            <a:grpSpLocks noChangeAspect="1"/>
          </p:cNvGrpSpPr>
          <p:nvPr/>
        </p:nvGrpSpPr>
        <p:grpSpPr bwMode="hidden">
          <a:xfrm>
            <a:off x="211665" y="1679429"/>
            <a:ext cx="8723376" cy="1329874"/>
            <a:chOff x="-3905251" y="4294188"/>
            <a:chExt cx="13027839" cy="1892300"/>
          </a:xfrm>
        </p:grpSpPr>
        <p:sp>
          <p:nvSpPr>
            <p:cNvPr id="1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2527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2"/>
                </a:solidFill>
              </a:defRPr>
            </a:lvl1pPr>
          </a:lstStyle>
          <a:p>
            <a:fld id="{B4C71EC6-210F-42DE-9C53-41977AD35B3D}" type="datetimeFigureOut">
              <a:rPr lang="ru-RU" smtClean="0"/>
              <a:pPr/>
              <a:t>04.12.2017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91088" y="6250163"/>
            <a:ext cx="116182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2"/>
                </a:solidFill>
              </a:defRPr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2067" y="2675467"/>
            <a:ext cx="7408333" cy="34506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jpe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3.jpe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Познавательный проект</a:t>
            </a:r>
            <a:br>
              <a:rPr lang="ru-RU" dirty="0" smtClean="0"/>
            </a:br>
            <a:r>
              <a:rPr lang="ru-RU" dirty="0" smtClean="0"/>
              <a:t>«Всё о мыльной пене»</a:t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ru-RU" i="1" dirty="0" smtClean="0"/>
              <a:t>Вторая младшая группа «Б»</a:t>
            </a:r>
          </a:p>
          <a:p>
            <a:r>
              <a:rPr lang="ru-RU" i="1" dirty="0" smtClean="0"/>
              <a:t>Воспитатель высшей категории: </a:t>
            </a:r>
            <a:r>
              <a:rPr lang="ru-RU" i="1" dirty="0" err="1" smtClean="0"/>
              <a:t>Трушникова</a:t>
            </a:r>
            <a:r>
              <a:rPr lang="ru-RU" i="1" dirty="0" smtClean="0"/>
              <a:t> О.Н.  </a:t>
            </a:r>
          </a:p>
          <a:p>
            <a:r>
              <a:rPr lang="ru-RU" dirty="0" smtClean="0"/>
              <a:t>2017г.                   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251444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Вид проекта: краткосрочный, групповой, познавательно-творческий.</a:t>
            </a:r>
          </a:p>
          <a:p>
            <a:r>
              <a:rPr lang="ru-RU" dirty="0" smtClean="0"/>
              <a:t>Продолжительность проекта: 2 недели.</a:t>
            </a:r>
          </a:p>
          <a:p>
            <a:r>
              <a:rPr lang="ru-RU" dirty="0" smtClean="0"/>
              <a:t>Участники проекта: дети 2 младшей группы «Б», воспитатель.</a:t>
            </a:r>
          </a:p>
          <a:p>
            <a:r>
              <a:rPr lang="ru-RU" dirty="0" smtClean="0"/>
              <a:t>Образовательная область: познавательное развитие.</a:t>
            </a:r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«Всё о мыльной пене»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5539110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323528" y="1556792"/>
            <a:ext cx="8496944" cy="5112568"/>
          </a:xfrm>
        </p:spPr>
        <p:txBody>
          <a:bodyPr/>
          <a:lstStyle/>
          <a:p>
            <a:r>
              <a:rPr lang="ru-RU" dirty="0" smtClean="0"/>
              <a:t>Цель:</a:t>
            </a:r>
          </a:p>
          <a:p>
            <a:r>
              <a:rPr lang="ru-RU" dirty="0" smtClean="0"/>
              <a:t>Развивать тактильные ощущения, осязательные чувства, воображение и фантазию, творческое мышление, эмоциональное восприятие, наблюдательность, навыки экспериментальной деятельности.</a:t>
            </a:r>
          </a:p>
          <a:p>
            <a:r>
              <a:rPr lang="ru-RU" dirty="0" smtClean="0"/>
              <a:t>Задачи:</a:t>
            </a:r>
          </a:p>
          <a:p>
            <a:r>
              <a:rPr lang="ru-RU" dirty="0" smtClean="0"/>
              <a:t>Развивать наглядно-образное мышление, речь, внимание, моторику, координацию движений;</a:t>
            </a:r>
          </a:p>
          <a:p>
            <a:r>
              <a:rPr lang="ru-RU" dirty="0" smtClean="0"/>
              <a:t>Формировать представления о свойствах пены: «белая», «легкая», «воздушная».</a:t>
            </a:r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507833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467544" y="1412776"/>
            <a:ext cx="8208911" cy="4968552"/>
          </a:xfrm>
        </p:spPr>
        <p:txBody>
          <a:bodyPr/>
          <a:lstStyle/>
          <a:p>
            <a:r>
              <a:rPr lang="ru-RU" dirty="0" smtClean="0"/>
              <a:t>При реализации проекта использовались:</a:t>
            </a:r>
          </a:p>
          <a:p>
            <a:r>
              <a:rPr lang="ru-RU" dirty="0"/>
              <a:t>н</a:t>
            </a:r>
            <a:r>
              <a:rPr lang="ru-RU" dirty="0" smtClean="0"/>
              <a:t>аглядные, практические и словесные методы: </a:t>
            </a:r>
          </a:p>
          <a:p>
            <a:r>
              <a:rPr lang="ru-RU" dirty="0" smtClean="0"/>
              <a:t>Показ воспитателя, вопросы, беседа, самостоятельное выполнение детьми опыта, игры с пеной.</a:t>
            </a:r>
          </a:p>
          <a:p>
            <a:r>
              <a:rPr lang="ru-RU" dirty="0" smtClean="0"/>
              <a:t>Значимость данного проекта определяется потребностью развития личности и деятельности, а также непосредственным участием ребёнка в проводимых опытах.</a:t>
            </a:r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67544" y="260648"/>
            <a:ext cx="8229600" cy="1252728"/>
          </a:xfrm>
        </p:spPr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837020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395536" y="908720"/>
            <a:ext cx="8280919" cy="5688632"/>
          </a:xfrm>
        </p:spPr>
        <p:txBody>
          <a:bodyPr/>
          <a:lstStyle/>
          <a:p>
            <a:r>
              <a:rPr lang="ru-RU" dirty="0" smtClean="0"/>
              <a:t>Все дети очень любят играть. В процессе игры они приобретают новые знания и навыки. Познают окружающий мир, делают первые открытия, учатся общаться. Работая с детьми младшего возраста, большое внимание уделяем сенсорным и моторным играм, делая акцент на знакомство детей со свойствами различных веществ.</a:t>
            </a:r>
          </a:p>
          <a:p>
            <a:r>
              <a:rPr lang="ru-RU" dirty="0" smtClean="0"/>
              <a:t>Большое удовольствие детям младшего возраста приносят игры с мыльной пеной, это нравится всем без исключения малышам. Помогаем  почувствовать разнообразие тактильных ощущений при игре с пышной пеной. Игры с пеной помогают малышам поближе познакомиться с белым цветом, учат действовать самостоятельно в экспериментальной деятельности, накапливать практический опыт.</a:t>
            </a:r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683568" y="338328"/>
            <a:ext cx="8003232" cy="714408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Актуальность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0815243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872067" y="1988840"/>
            <a:ext cx="7408333" cy="4137323"/>
          </a:xfrm>
        </p:spPr>
        <p:txBody>
          <a:bodyPr/>
          <a:lstStyle/>
          <a:p>
            <a:r>
              <a:rPr lang="ru-RU" dirty="0" smtClean="0"/>
              <a:t>                        «Знакомство с пеной»</a:t>
            </a:r>
          </a:p>
          <a:p>
            <a:r>
              <a:rPr lang="ru-RU" dirty="0"/>
              <a:t> </a:t>
            </a:r>
            <a:r>
              <a:rPr lang="ru-RU" dirty="0" smtClean="0"/>
              <a:t>                       «Мыльные пузыри»</a:t>
            </a:r>
          </a:p>
          <a:p>
            <a:r>
              <a:rPr lang="ru-RU" dirty="0"/>
              <a:t> </a:t>
            </a:r>
            <a:r>
              <a:rPr lang="ru-RU" dirty="0" smtClean="0"/>
              <a:t>                       «Купаем куклу»</a:t>
            </a:r>
          </a:p>
          <a:p>
            <a:r>
              <a:rPr lang="ru-RU" dirty="0"/>
              <a:t> </a:t>
            </a:r>
            <a:r>
              <a:rPr lang="ru-RU" dirty="0" smtClean="0"/>
              <a:t>                       «Стираем платочки»</a:t>
            </a:r>
          </a:p>
          <a:p>
            <a:r>
              <a:rPr lang="ru-RU" dirty="0"/>
              <a:t> </a:t>
            </a:r>
            <a:r>
              <a:rPr lang="ru-RU" dirty="0" smtClean="0"/>
              <a:t>                       «Игра с пеной»</a:t>
            </a:r>
          </a:p>
          <a:p>
            <a:r>
              <a:rPr lang="ru-RU" dirty="0"/>
              <a:t> </a:t>
            </a:r>
            <a:r>
              <a:rPr lang="ru-RU" dirty="0" smtClean="0"/>
              <a:t>                       «Рисуем пеной по зеркалу»</a:t>
            </a:r>
          </a:p>
          <a:p>
            <a:r>
              <a:rPr lang="ru-RU" dirty="0"/>
              <a:t> </a:t>
            </a:r>
            <a:r>
              <a:rPr lang="ru-RU" dirty="0" smtClean="0"/>
              <a:t>                       «Разложи пену по формочкам»</a:t>
            </a:r>
          </a:p>
          <a:p>
            <a:r>
              <a:rPr lang="ru-RU" dirty="0"/>
              <a:t> </a:t>
            </a:r>
            <a:r>
              <a:rPr lang="ru-RU" dirty="0" smtClean="0"/>
              <a:t>                       «Пенящие волны»</a:t>
            </a:r>
          </a:p>
          <a:p>
            <a:r>
              <a:rPr lang="ru-RU" dirty="0"/>
              <a:t> </a:t>
            </a:r>
            <a:r>
              <a:rPr lang="ru-RU" dirty="0" smtClean="0"/>
              <a:t>                       «Ах, какая пенка!»</a:t>
            </a:r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Для реализации проекта были проведены следующие игры-опыты: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8240615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872067" y="1700808"/>
            <a:ext cx="7408333" cy="4425355"/>
          </a:xfrm>
        </p:spPr>
        <p:txBody>
          <a:bodyPr/>
          <a:lstStyle/>
          <a:p>
            <a:r>
              <a:rPr lang="ru-RU" dirty="0" smtClean="0"/>
              <a:t> формирование у детей элементарных навыков поисковой деятельности, знаний о свойствах пены. Итоговым мероприятием проекта было проведение игры: «Ах, какая пенка», в которой дети закрепили знания о свойствах пены.</a:t>
            </a:r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Результатом проекта</a:t>
            </a:r>
            <a:br>
              <a:rPr lang="ru-RU" dirty="0" smtClean="0"/>
            </a:br>
            <a:r>
              <a:rPr lang="ru-RU" dirty="0" smtClean="0"/>
              <a:t>«Всё о мыльной пене</a:t>
            </a:r>
            <a:r>
              <a:rPr lang="ru-RU" smtClean="0"/>
              <a:t>» явилось: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2583433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074" t="4824" r="24523"/>
          <a:stretch/>
        </p:blipFill>
        <p:spPr>
          <a:xfrm>
            <a:off x="-4358" y="2420888"/>
            <a:ext cx="3087449" cy="444757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1115616" y="764704"/>
            <a:ext cx="7560840" cy="1080120"/>
          </a:xfrm>
        </p:spPr>
        <p:txBody>
          <a:bodyPr>
            <a:normAutofit fontScale="90000"/>
          </a:bodyPr>
          <a:lstStyle/>
          <a:p>
            <a:r>
              <a:rPr lang="ru-RU" sz="4000" dirty="0" smtClean="0"/>
              <a:t>Опыт №1 «Знакомство с пеной»</a:t>
            </a:r>
            <a:br>
              <a:rPr lang="ru-RU" sz="4000" dirty="0" smtClean="0"/>
            </a:br>
            <a:r>
              <a:rPr lang="ru-RU" sz="2000" dirty="0" smtClean="0"/>
              <a:t>(социально –коммуникативное развитие, речевое развитие, познавательное развитие)</a:t>
            </a:r>
            <a:endParaRPr lang="ru-RU" sz="2000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430" r="26359"/>
          <a:stretch/>
        </p:blipFill>
        <p:spPr>
          <a:xfrm>
            <a:off x="6180490" y="2629257"/>
            <a:ext cx="2912807" cy="422874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084" t="7433" r="28387" b="495"/>
          <a:stretch/>
        </p:blipFill>
        <p:spPr>
          <a:xfrm>
            <a:off x="3059832" y="2132856"/>
            <a:ext cx="3120658" cy="402577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24099944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984" t="13941" r="30945"/>
          <a:stretch/>
        </p:blipFill>
        <p:spPr>
          <a:xfrm>
            <a:off x="3275856" y="1465953"/>
            <a:ext cx="2664296" cy="522085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539552" y="338328"/>
            <a:ext cx="8147248" cy="956431"/>
          </a:xfrm>
        </p:spPr>
        <p:txBody>
          <a:bodyPr>
            <a:normAutofit fontScale="90000"/>
          </a:bodyPr>
          <a:lstStyle/>
          <a:p>
            <a:r>
              <a:rPr lang="ru-RU" sz="2400" dirty="0" smtClean="0"/>
              <a:t>Опыт №2 «Мыльные пузыри» </a:t>
            </a:r>
            <a:br>
              <a:rPr lang="ru-RU" sz="2400" dirty="0" smtClean="0"/>
            </a:br>
            <a:r>
              <a:rPr lang="ru-RU" sz="2400" dirty="0" smtClean="0"/>
              <a:t>(физическое развитие, социально – коммуникативное развитие, познавательное развитие)</a:t>
            </a:r>
            <a:endParaRPr lang="ru-RU" sz="2400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972" t="11255" r="38870"/>
          <a:stretch/>
        </p:blipFill>
        <p:spPr>
          <a:xfrm>
            <a:off x="323528" y="1294759"/>
            <a:ext cx="2664296" cy="556324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046" r="31162"/>
          <a:stretch/>
        </p:blipFill>
        <p:spPr>
          <a:xfrm>
            <a:off x="6228184" y="1382513"/>
            <a:ext cx="2652158" cy="538773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3354008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50" t="14168" r="13512"/>
          <a:stretch/>
        </p:blipFill>
        <p:spPr>
          <a:xfrm>
            <a:off x="1331640" y="1772816"/>
            <a:ext cx="6494079" cy="482828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400" dirty="0" smtClean="0"/>
              <a:t>Опыт №3 «Купаем куклу»</a:t>
            </a:r>
            <a:br>
              <a:rPr lang="ru-RU" sz="2400" dirty="0" smtClean="0"/>
            </a:br>
            <a:r>
              <a:rPr lang="ru-RU" sz="2400" dirty="0" smtClean="0"/>
              <a:t>(социально – коммуникативное развитие, речевое развитие, познавательное развитие)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39914177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373" t="5586" r="10835"/>
          <a:stretch/>
        </p:blipFill>
        <p:spPr>
          <a:xfrm>
            <a:off x="1115616" y="908720"/>
            <a:ext cx="6880443" cy="581269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674658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640" t="13494" r="41378" b="18723"/>
          <a:stretch/>
        </p:blipFill>
        <p:spPr>
          <a:xfrm>
            <a:off x="899592" y="1494198"/>
            <a:ext cx="3060306" cy="518921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400" dirty="0" smtClean="0"/>
              <a:t>Опыт №4: «Стираем платочки» (социально – коммуникативное развитие, познавательное развитие, речевое развитие</a:t>
            </a:r>
            <a:endParaRPr lang="ru-RU" sz="2400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181" t="8861" r="26998"/>
          <a:stretch/>
        </p:blipFill>
        <p:spPr>
          <a:xfrm>
            <a:off x="4211960" y="1599570"/>
            <a:ext cx="4154556" cy="499778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4557830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790" r="32651"/>
          <a:stretch/>
        </p:blipFill>
        <p:spPr>
          <a:xfrm>
            <a:off x="297077" y="1628800"/>
            <a:ext cx="3182631" cy="488507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499" t="15050" r="17843"/>
          <a:stretch/>
        </p:blipFill>
        <p:spPr>
          <a:xfrm>
            <a:off x="3553428" y="1628800"/>
            <a:ext cx="5267044" cy="499086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8925014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951" t="21163" r="18316"/>
          <a:stretch/>
        </p:blipFill>
        <p:spPr>
          <a:xfrm>
            <a:off x="1" y="1268760"/>
            <a:ext cx="4389112" cy="394807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600" dirty="0" smtClean="0"/>
              <a:t>Опыт №5 «Игра с пеной»</a:t>
            </a:r>
            <a:endParaRPr lang="ru-RU" sz="3600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107" t="13218" r="28165" b="19925"/>
          <a:stretch/>
        </p:blipFill>
        <p:spPr>
          <a:xfrm>
            <a:off x="4389112" y="2921606"/>
            <a:ext cx="4752528" cy="392404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5942240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600" dirty="0" smtClean="0"/>
              <a:t>Опыт №6 «Рисуем пеной по зеркалу»</a:t>
            </a:r>
            <a:endParaRPr lang="ru-RU" sz="3600" dirty="0"/>
          </a:p>
        </p:txBody>
      </p:sp>
      <p:pic>
        <p:nvPicPr>
          <p:cNvPr id="7" name="Объект 6"/>
          <p:cNvPicPr>
            <a:picLocks noGrp="1" noChangeAspect="1"/>
          </p:cNvPicPr>
          <p:nvPr>
            <p:ph idx="1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664" r="16148"/>
          <a:stretch/>
        </p:blipFill>
        <p:spPr>
          <a:xfrm>
            <a:off x="4716017" y="1984991"/>
            <a:ext cx="4331160" cy="4892487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8" name="Рисунок 7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630" t="5572" r="17767" b="6201"/>
          <a:stretch/>
        </p:blipFill>
        <p:spPr>
          <a:xfrm>
            <a:off x="5340" y="2208592"/>
            <a:ext cx="4564221" cy="444078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17260605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200" dirty="0" smtClean="0"/>
              <a:t>Опыт №7 «Разложи пену по формочкам»</a:t>
            </a:r>
            <a:endParaRPr lang="ru-RU" sz="3200" dirty="0"/>
          </a:p>
        </p:txBody>
      </p:sp>
      <p:pic>
        <p:nvPicPr>
          <p:cNvPr id="7" name="Объект 6"/>
          <p:cNvPicPr>
            <a:picLocks noGrp="1" noChangeAspect="1"/>
          </p:cNvPicPr>
          <p:nvPr>
            <p:ph idx="1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849" t="14780" r="15760"/>
          <a:stretch/>
        </p:blipFill>
        <p:spPr>
          <a:xfrm>
            <a:off x="1187624" y="1441548"/>
            <a:ext cx="6768752" cy="541645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8162803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488" t="6432" r="14937" b="7927"/>
          <a:stretch/>
        </p:blipFill>
        <p:spPr>
          <a:xfrm>
            <a:off x="21272" y="1844824"/>
            <a:ext cx="4999178" cy="454981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4000" dirty="0" smtClean="0"/>
              <a:t>Опыт №8 «Пенящие волны»</a:t>
            </a:r>
            <a:endParaRPr lang="ru-RU" sz="4000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504" r="25645"/>
          <a:stretch/>
        </p:blipFill>
        <p:spPr>
          <a:xfrm>
            <a:off x="5076056" y="1470920"/>
            <a:ext cx="4067944" cy="5366647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38341326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373" t="26778" r="46625" b="315"/>
          <a:stretch/>
        </p:blipFill>
        <p:spPr>
          <a:xfrm>
            <a:off x="323528" y="1373401"/>
            <a:ext cx="2592288" cy="545135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4000" dirty="0" smtClean="0"/>
              <a:t>Опыт №9 «Ах, какая пенка!»</a:t>
            </a:r>
            <a:endParaRPr lang="ru-RU" sz="4000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173" t="22278" r="39493" b="9109"/>
          <a:stretch/>
        </p:blipFill>
        <p:spPr>
          <a:xfrm>
            <a:off x="6113478" y="1433635"/>
            <a:ext cx="2819359" cy="530773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104" t="17663" r="39611" b="16277"/>
          <a:stretch/>
        </p:blipFill>
        <p:spPr>
          <a:xfrm>
            <a:off x="3203848" y="1433634"/>
            <a:ext cx="2644022" cy="539408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34285152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214" t="12306" r="20891" b="3896"/>
          <a:stretch/>
        </p:blipFill>
        <p:spPr>
          <a:xfrm>
            <a:off x="1969590" y="1268761"/>
            <a:ext cx="4906666" cy="558924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4000" dirty="0" smtClean="0"/>
              <a:t>Рисование «Мыльные пузыри»</a:t>
            </a:r>
            <a:endParaRPr lang="ru-RU" sz="4000" dirty="0"/>
          </a:p>
        </p:txBody>
      </p:sp>
    </p:spTree>
    <p:extLst>
      <p:ext uri="{BB962C8B-B14F-4D97-AF65-F5344CB8AC3E}">
        <p14:creationId xmlns:p14="http://schemas.microsoft.com/office/powerpoint/2010/main" val="13903247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Работа с родителями</a:t>
            </a:r>
            <a:endParaRPr lang="ru-RU" dirty="0"/>
          </a:p>
        </p:txBody>
      </p:sp>
      <p:pic>
        <p:nvPicPr>
          <p:cNvPr id="2" name="Объект 1"/>
          <p:cNvPicPr>
            <a:picLocks noGrp="1" noChangeAspect="1"/>
          </p:cNvPicPr>
          <p:nvPr>
            <p:ph idx="1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789" r="23133"/>
          <a:stretch/>
        </p:blipFill>
        <p:spPr>
          <a:xfrm rot="5400000">
            <a:off x="549761" y="1667677"/>
            <a:ext cx="4392488" cy="470093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064" t="4675" b="6441"/>
          <a:stretch/>
        </p:blipFill>
        <p:spPr>
          <a:xfrm rot="5400000">
            <a:off x="4829589" y="2472926"/>
            <a:ext cx="4447468" cy="309044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27419783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Волна">
  <a:themeElements>
    <a:clrScheme name="Волна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Волна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Волна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Waveform</Template>
  <TotalTime>472</TotalTime>
  <Words>451</Words>
  <Application>Microsoft Office PowerPoint</Application>
  <PresentationFormat>Экран (4:3)</PresentationFormat>
  <Paragraphs>44</Paragraphs>
  <Slides>20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20</vt:i4>
      </vt:variant>
    </vt:vector>
  </HeadingPairs>
  <TitlesOfParts>
    <vt:vector size="21" baseType="lpstr">
      <vt:lpstr>Волна</vt:lpstr>
      <vt:lpstr>Познавательный проект «Всё о мыльной пене» </vt:lpstr>
      <vt:lpstr>«Всё о мыльной пене»</vt:lpstr>
      <vt:lpstr>Презентация PowerPoint</vt:lpstr>
      <vt:lpstr>Презентация PowerPoint</vt:lpstr>
      <vt:lpstr>Актуальность</vt:lpstr>
      <vt:lpstr>Для реализации проекта были проведены следующие игры-опыты:</vt:lpstr>
      <vt:lpstr>Результатом проекта «Всё о мыльной пене» явилось:</vt:lpstr>
      <vt:lpstr>Опыт №1 «Знакомство с пеной» (социально –коммуникативное развитие, речевое развитие, познавательное развитие)</vt:lpstr>
      <vt:lpstr>Опыт №2 «Мыльные пузыри»  (физическое развитие, социально – коммуникативное развитие, познавательное развитие)</vt:lpstr>
      <vt:lpstr>Опыт №3 «Купаем куклу» (социально – коммуникативное развитие, речевое развитие, познавательное развитие)</vt:lpstr>
      <vt:lpstr>Презентация PowerPoint</vt:lpstr>
      <vt:lpstr>Опыт №4: «Стираем платочки» (социально – коммуникативное развитие, познавательное развитие, речевое развитие</vt:lpstr>
      <vt:lpstr>Презентация PowerPoint</vt:lpstr>
      <vt:lpstr>Опыт №5 «Игра с пеной»</vt:lpstr>
      <vt:lpstr>Опыт №6 «Рисуем пеной по зеркалу»</vt:lpstr>
      <vt:lpstr>Опыт №7 «Разложи пену по формочкам»</vt:lpstr>
      <vt:lpstr>Опыт №8 «Пенящие волны»</vt:lpstr>
      <vt:lpstr>Опыт №9 «Ах, какая пенка!»</vt:lpstr>
      <vt:lpstr>Рисование «Мыльные пузыри»</vt:lpstr>
      <vt:lpstr>Работа с родителями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Фокус: «Превращение апельсина в яблоко»</dc:title>
  <cp:lastModifiedBy>Оксана</cp:lastModifiedBy>
  <cp:revision>60</cp:revision>
  <cp:lastPrinted>2017-05-06T01:35:19Z</cp:lastPrinted>
  <dcterms:modified xsi:type="dcterms:W3CDTF">2017-12-04T11:00:30Z</dcterms:modified>
</cp:coreProperties>
</file>